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28" r:id="rId3"/>
    <p:sldMasterId id="2147483833" r:id="rId4"/>
  </p:sldMasterIdLst>
  <p:notesMasterIdLst>
    <p:notesMasterId r:id="rId16"/>
  </p:notesMasterIdLst>
  <p:handoutMasterIdLst>
    <p:handoutMasterId r:id="rId17"/>
  </p:handoutMasterIdLst>
  <p:sldIdLst>
    <p:sldId id="1174" r:id="rId5"/>
    <p:sldId id="1180" r:id="rId6"/>
    <p:sldId id="1181" r:id="rId7"/>
    <p:sldId id="1177" r:id="rId8"/>
    <p:sldId id="1199" r:id="rId9"/>
    <p:sldId id="1200" r:id="rId10"/>
    <p:sldId id="1195" r:id="rId11"/>
    <p:sldId id="1201" r:id="rId12"/>
    <p:sldId id="1202" r:id="rId13"/>
    <p:sldId id="1203" r:id="rId14"/>
    <p:sldId id="1197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уководство" id="{E6ECDA77-1B8E-0E4F-8DDA-529EB99512FD}">
          <p14:sldIdLst/>
        </p14:section>
        <p14:section name="Пример презентации" id="{09F8C32E-5747-4822-BAD0-340E7A748DE7}">
          <p14:sldIdLst>
            <p14:sldId id="1174"/>
            <p14:sldId id="1180"/>
            <p14:sldId id="1181"/>
            <p14:sldId id="1177"/>
            <p14:sldId id="1199"/>
            <p14:sldId id="1200"/>
            <p14:sldId id="1195"/>
            <p14:sldId id="1201"/>
            <p14:sldId id="1202"/>
            <p14:sldId id="1203"/>
            <p14:sldId id="11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9D9D9D"/>
    <a:srgbClr val="FEFEFE"/>
    <a:srgbClr val="BFB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0520" autoAdjust="0"/>
  </p:normalViewPr>
  <p:slideViewPr>
    <p:cSldViewPr snapToGrid="0" snapToObjects="1">
      <p:cViewPr>
        <p:scale>
          <a:sx n="50" d="100"/>
          <a:sy n="50" d="100"/>
        </p:scale>
        <p:origin x="29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12.05.2024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291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=""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=""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="" xmlns:a16="http://schemas.microsoft.com/office/drawing/2014/main" id="{8E0F7007-BD13-44DA-B2D4-D16824AB45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2" y="1341438"/>
            <a:ext cx="7475537" cy="50403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72128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ин блок с заголовком/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="" xmlns:a16="http://schemas.microsoft.com/office/drawing/2014/main" id="{8E0F7007-BD13-44DA-B2D4-D16824AB45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2" y="1819276"/>
            <a:ext cx="7475537" cy="45624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64C3877D-2148-449E-8D18-378259BFDF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1341438"/>
            <a:ext cx="7475536" cy="635000"/>
          </a:xfr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56156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04B2F2CF-1F6E-4737-8380-2ACFF853EA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0863" y="1341438"/>
            <a:ext cx="5184775" cy="50403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="" xmlns:a16="http://schemas.microsoft.com/office/drawing/2014/main" id="{484797F9-7539-4EA9-A418-767254923B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363" y="1341438"/>
            <a:ext cx="5184775" cy="50403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5427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блока с заголовком/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="" xmlns:a16="http://schemas.microsoft.com/office/drawing/2014/main" id="{8E0F7007-BD13-44DA-B2D4-D16824AB45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28800"/>
            <a:ext cx="5184776" cy="4552949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64C3877D-2148-449E-8D18-378259BFDF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1341438"/>
            <a:ext cx="5184775" cy="635000"/>
          </a:xfr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Объект 6">
            <a:extLst>
              <a:ext uri="{FF2B5EF4-FFF2-40B4-BE49-F238E27FC236}">
                <a16:creationId xmlns="" xmlns:a16="http://schemas.microsoft.com/office/drawing/2014/main" id="{9A78599F-D79E-4281-BEF4-7422CEEA54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66194" y="1828800"/>
            <a:ext cx="5184776" cy="4552949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42A86BF5-AF69-48DE-AFDD-C1FAD65027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6194" y="1341438"/>
            <a:ext cx="5184775" cy="635000"/>
          </a:xfr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1124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=""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=""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69BA297-C05B-4A1B-BC54-4DA26B4C6721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85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44" r:id="rId2"/>
    <p:sldLayoutId id="2147483832" r:id="rId3"/>
    <p:sldLayoutId id="214748384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=""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75534"/>
            <a:ext cx="8051638" cy="1325563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Теория большого взрыва</a:t>
            </a:r>
            <a:endParaRPr lang="ru-RU" sz="48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1EA8D34-BBBA-48A9-9B83-130C3E8D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sz="2000" dirty="0" smtClean="0"/>
              <a:t>Работу выполнил студент группы М253кс</a:t>
            </a:r>
          </a:p>
          <a:p>
            <a:r>
              <a:rPr lang="ru-RU" sz="2000" dirty="0" smtClean="0"/>
              <a:t>Семенова София</a:t>
            </a:r>
            <a:endParaRPr lang="ru-RU" sz="2000" dirty="0"/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07A34E64-1FF5-4435-9849-D1D5830842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ru-RU" dirty="0" smtClean="0">
                <a:solidFill>
                  <a:schemeClr val="tx1"/>
                </a:solidFill>
              </a:rPr>
              <a:t>12. </a:t>
            </a:r>
            <a:r>
              <a:rPr lang="ru-RU" dirty="0" smtClean="0">
                <a:solidFill>
                  <a:schemeClr val="tx1"/>
                </a:solidFill>
              </a:rPr>
              <a:t>05. 2024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5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Загадки теории Большого взрыва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B70F973-3FF0-443E-8D26-6B1885B51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2496" cy="5040312"/>
          </a:xfrm>
        </p:spPr>
        <p:txBody>
          <a:bodyPr>
            <a:normAutofit fontScale="92500" lnSpcReduction="20000"/>
          </a:bodyPr>
          <a:lstStyle/>
          <a:p>
            <a:pPr lvl="3"/>
            <a:r>
              <a:rPr lang="ru-RU" sz="2800" dirty="0"/>
              <a:t>1.Как гласит теория большого взрыва, Вселенная возникла из точки с нулевым объемом и бесконечно высокими плотностью и температурой. Это состояние, называемое сингулярностью, не поддается математическому описанию. </a:t>
            </a:r>
            <a:endParaRPr lang="ru-RU" sz="2800" dirty="0" smtClean="0"/>
          </a:p>
          <a:p>
            <a:pPr lvl="3"/>
            <a:r>
              <a:rPr lang="ru-RU" sz="2800" dirty="0" smtClean="0"/>
              <a:t>2</a:t>
            </a:r>
            <a:r>
              <a:rPr lang="ru-RU" sz="2800" dirty="0"/>
              <a:t>. Теория большого взрыва не может объяснить существование галактик. Современные версии космологических теорий предсказывают только появление однородного облака газа. </a:t>
            </a:r>
            <a:endParaRPr lang="ru-RU" sz="2800" dirty="0" smtClean="0"/>
          </a:p>
          <a:p>
            <a:pPr lvl="3"/>
            <a:r>
              <a:rPr lang="ru-RU" sz="2800" dirty="0" smtClean="0"/>
              <a:t>3</a:t>
            </a:r>
            <a:r>
              <a:rPr lang="ru-RU" sz="2800" dirty="0"/>
              <a:t>. Проблема “недостающей массы”. Измеряя световую энергию, излучаемую Млечным Путем, можно приблизительно определить массу нашей галактики. Она равняется массе ста миллиардов Солнц. Однако, изучая закономерности взаимодействия того же Млечного Пути с близлежащей галактикой Андромеды, мы обнаружим, что наша галактика притягивается к ней так, как будто весит в десять раз больше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7187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377350" y="2828835"/>
            <a:ext cx="65982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/>
              <a:t>Спасибо за внимание!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87273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Теория большого взрыва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B70F973-3FF0-443E-8D26-6B1885B51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4" y="1341438"/>
            <a:ext cx="5545136" cy="5040312"/>
          </a:xfrm>
        </p:spPr>
        <p:txBody>
          <a:bodyPr>
            <a:normAutofit/>
          </a:bodyPr>
          <a:lstStyle/>
          <a:p>
            <a:pPr lvl="3"/>
            <a:r>
              <a:rPr lang="ru-RU" sz="20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Теория Большого Взрыва утверждает,</a:t>
            </a:r>
            <a:r>
              <a:rPr lang="ru-RU" sz="2000" dirty="0"/>
              <a:t> что вся физическая вселенная – материя, энергия и даже 4 измерения пространства и времени возникли из состояния бесконечных значений плотности, температуры и давления. Вселенная возникла из объема меньшего, чем точка и продолжает расширяться. Теория Большого Взрыва теперь общепринята, так как она объясняет оба наиболее значительных факта космологии: </a:t>
            </a:r>
            <a:r>
              <a:rPr lang="ru-RU" sz="2000" u="sng" dirty="0"/>
              <a:t>расширяющуюся Вселенную и существование космического фонового излучения</a:t>
            </a:r>
            <a:r>
              <a:rPr lang="ru-RU" sz="2000" dirty="0"/>
              <a:t>.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18" y="1716577"/>
            <a:ext cx="5549228" cy="3699485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94227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49452D1-89AA-4C5A-88F0-499C88E144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128078"/>
            <a:ext cx="11503977" cy="5040312"/>
          </a:xfrm>
        </p:spPr>
        <p:txBody>
          <a:bodyPr>
            <a:noAutofit/>
          </a:bodyPr>
          <a:lstStyle/>
          <a:p>
            <a:pPr lvl="3" algn="just"/>
            <a:r>
              <a:rPr lang="ru-RU" sz="2300" dirty="0"/>
              <a:t>Это событие произошло от 13 до 20 миллиардов лет назад. Можно воспользоваться известными законами физики и просчитать в обратном направлении все состояния, в которых находилась Вселенная, начиная с 10-43 секунд после Большого Взрыва</a:t>
            </a:r>
            <a:r>
              <a:rPr lang="ru-RU" sz="2300" dirty="0" smtClean="0"/>
              <a:t>.</a:t>
            </a:r>
          </a:p>
          <a:p>
            <a:pPr lvl="3" algn="just"/>
            <a:r>
              <a:rPr lang="ru-RU" sz="2300" dirty="0" smtClean="0"/>
              <a:t>В </a:t>
            </a:r>
            <a:r>
              <a:rPr lang="ru-RU" sz="2300" dirty="0"/>
              <a:t>течение первого миллиона лет вещество и энергия во Вселенной сформировали непрозрачную плазму, иногда называемую первичным огненным шаром</a:t>
            </a:r>
            <a:r>
              <a:rPr lang="ru-RU" sz="2300" dirty="0" smtClean="0"/>
              <a:t>.</a:t>
            </a:r>
          </a:p>
          <a:p>
            <a:pPr lvl="3" algn="just"/>
            <a:r>
              <a:rPr lang="ru-RU" sz="2300" dirty="0" smtClean="0"/>
              <a:t>К </a:t>
            </a:r>
            <a:r>
              <a:rPr lang="ru-RU" sz="2300" dirty="0"/>
              <a:t>концу этого периода расширение Вселенной заставило температуру опуститься ниже 3000 K, так что протоны и электроны смогли объединяться, образуя атомы водорода. На этой стадии Вселенная стала прозрачной для излучения. Плотность вещества теперь стала выше плотности излучения, хотя раньше ситуация была обратной, что и определяло скорость расширения Вселенной. </a:t>
            </a:r>
            <a:endParaRPr lang="ru-RU" sz="2300" dirty="0" smtClean="0"/>
          </a:p>
          <a:p>
            <a:pPr lvl="3" algn="just"/>
            <a:r>
              <a:rPr lang="ru-RU" sz="2300" dirty="0" smtClean="0"/>
              <a:t>Фоновое </a:t>
            </a:r>
            <a:r>
              <a:rPr lang="ru-RU" sz="2300" dirty="0"/>
              <a:t>микроволновое излучение - все, что осталось от сильно охлажденного излучения ранней Вселенной.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246894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8652131" cy="332399"/>
          </a:xfrm>
        </p:spPr>
        <p:txBody>
          <a:bodyPr/>
          <a:lstStyle/>
          <a:p>
            <a:r>
              <a:rPr lang="ru-RU" dirty="0"/>
              <a:t>Начало звездообразования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B70F973-3FF0-443E-8D26-6B1885B51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863" y="1341438"/>
            <a:ext cx="7175817" cy="5040312"/>
          </a:xfrm>
        </p:spPr>
        <p:txBody>
          <a:bodyPr>
            <a:noAutofit/>
          </a:bodyPr>
          <a:lstStyle/>
          <a:p>
            <a:pPr lvl="3" algn="just"/>
            <a:r>
              <a:rPr lang="ru-RU" sz="2400" dirty="0"/>
              <a:t> Это изображение показывает предположение о том, как выглядела очень молодая вселенная (меньше чем 1 миллиард лет), когда начиналось формирование звезд, преобразовывая исходный водород в бесчисленные звезды.</a:t>
            </a:r>
            <a:endParaRPr lang="ru-RU" sz="24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928" y="1240567"/>
            <a:ext cx="6659880" cy="52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2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Первые галактики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B70F973-3FF0-443E-8D26-6B1885B51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4" y="1368108"/>
            <a:ext cx="11077256" cy="5040312"/>
          </a:xfrm>
        </p:spPr>
        <p:txBody>
          <a:bodyPr>
            <a:normAutofit/>
          </a:bodyPr>
          <a:lstStyle/>
          <a:p>
            <a:pPr lvl="3"/>
            <a:r>
              <a:rPr lang="ru-RU" sz="2800" dirty="0"/>
              <a:t>Первые галактики начали формироваться из первичных облаков водорода и гелия только через один или два миллиарда лет. Термин "Большой Взрыв" может применяться к любой модели расширяющейся Вселенной, которая в прошлом была горячей и плотной Большое Магелланово Облако - галактика, которая сопровождает нашу собственную. Она видима невооруженным взглядом как туманная, удлиненная область неба. Оно расположено на расстоянии в 160,000 световых лет и охватывает область в 20,000 световых лет. Его видимая часть - десятая часть Млечного пути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9369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Туманность Песочных часов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B70F973-3FF0-443E-8D26-6B1885B51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4" y="1341438"/>
            <a:ext cx="6002336" cy="5040312"/>
          </a:xfrm>
        </p:spPr>
        <p:txBody>
          <a:bodyPr>
            <a:normAutofit fontScale="92500"/>
          </a:bodyPr>
          <a:lstStyle/>
          <a:p>
            <a:pPr lvl="3"/>
            <a:r>
              <a:rPr lang="ru-RU" sz="2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Туманность Песочных часов </a:t>
            </a:r>
            <a:r>
              <a:rPr lang="ru-RU" sz="2800" dirty="0"/>
              <a:t>- молодая планетарная туманность удаленная от нас приблизительно на 8000 световых лет. Изображение принималось в трех различных длинах волн, чтобы отразить газовый состав туманности. Азот показан красным цветом, водород - зеленым и вдвойне ионизированный кислород - синим. Точный процесс формирования пока неясен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30" y="1266825"/>
            <a:ext cx="5143500" cy="5114925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4520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Туманность Краба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="" xmlns:a16="http://schemas.microsoft.com/office/drawing/2014/main" id="{6E7FFA5D-C895-4F81-A089-1A9AF5F730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341438"/>
            <a:ext cx="5697538" cy="5040311"/>
          </a:xfrm>
        </p:spPr>
        <p:txBody>
          <a:bodyPr>
            <a:noAutofit/>
          </a:bodyPr>
          <a:lstStyle/>
          <a:p>
            <a:pPr lvl="3"/>
            <a:r>
              <a:rPr lang="ru-RU" sz="23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Туманность Краба </a:t>
            </a:r>
            <a:r>
              <a:rPr lang="ru-RU" sz="2300" dirty="0"/>
              <a:t>является одним из наиболее интересных объектов в небе. Это - остатки огромного звездного взрыва. Она была отображена во всех длинах волны от радио до гамма-лучей. Центральная звезда - пульсар - быстро вращающаяся нейтронная звезда. Она вращается настолько быстро, что импульс замечен каждые 0.033 секунды. В оптических длинах волны эта центральная звезда имеет 16-ую величину и находится вне досягаемости всех кроме наиболее мощных телескопов</a:t>
            </a:r>
            <a:endParaRPr lang="ru-RU" sz="23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465888" y="1847738"/>
            <a:ext cx="5184775" cy="4515074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46732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=""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Млечный путь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="" xmlns:a16="http://schemas.microsoft.com/office/drawing/2014/main" id="{6E7FFA5D-C895-4F81-A089-1A9AF5F730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341438"/>
            <a:ext cx="5184776" cy="5040311"/>
          </a:xfrm>
        </p:spPr>
        <p:txBody>
          <a:bodyPr>
            <a:normAutofit lnSpcReduction="10000"/>
          </a:bodyPr>
          <a:lstStyle/>
          <a:p>
            <a:pPr lvl="3"/>
            <a:r>
              <a:rPr lang="ru-RU" sz="24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Млечный Путь </a:t>
            </a:r>
            <a:r>
              <a:rPr lang="ru-RU" sz="2400" dirty="0"/>
              <a:t>- это наша собственная галактика, видимая изнутри. Галактика представляет собой гигантскую звездную систему, состоящую приблизительно из 200 миллиардов звезд галактика Млечного пути - имеет приблизительно 100 000 световых лет в поперечнике и содержит более чем 100 миллиардов звезд. Галактика имеет форму линзы диаметром 80 тысяч световых лет и толщиной ~ 30 тысяч световых лет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025200" y="1767376"/>
            <a:ext cx="5732144" cy="3823339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43965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Что было до большого взрыва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B70F973-3FF0-443E-8D26-6B1885B51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2496" cy="5040312"/>
          </a:xfrm>
        </p:spPr>
        <p:txBody>
          <a:bodyPr>
            <a:normAutofit fontScale="92500" lnSpcReduction="10000"/>
          </a:bodyPr>
          <a:lstStyle/>
          <a:p>
            <a:pPr lvl="3"/>
            <a:r>
              <a:rPr lang="ru-RU" sz="2800" dirty="0"/>
              <a:t>Согласно этой теории, всё наблюдаемое пространство расширяется. Но что же было в самом начале? Всё вещество в Космосе в какой-то начальный момент было сдавлено буквально в ничто - спрессовано в одну-единственную точку. Оно имело фантастически огромную плотность - её практически невозможно себе представить, она выражается числом, в котором после единицы стоят 96 нулей, - и столь же невообразимо высокую температуру. Астрономы назвали такое состояние </a:t>
            </a:r>
            <a:r>
              <a:rPr lang="ru-RU" sz="2800" u="sng" dirty="0" smtClean="0"/>
              <a:t>сингулярностью. </a:t>
            </a:r>
          </a:p>
          <a:p>
            <a:pPr lvl="3"/>
            <a:r>
              <a:rPr lang="ru-RU" sz="2800" dirty="0" smtClean="0"/>
              <a:t>В </a:t>
            </a:r>
            <a:r>
              <a:rPr lang="ru-RU" sz="2800" dirty="0"/>
              <a:t>силу каких-то причин это удивительное равновесие было внезапно разрушено действием гравитационных сил - трудно даже вообразить, какими они должны были быть при бесконечно огромной плотности «</a:t>
            </a:r>
            <a:r>
              <a:rPr lang="ru-RU" sz="2800" dirty="0" err="1"/>
              <a:t>первовещества</a:t>
            </a:r>
            <a:r>
              <a:rPr lang="ru-RU" sz="2800" dirty="0"/>
              <a:t>"! 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98560942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Универсальные блоки - таблицы, рисунки, диаграммы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001A831C-BEEC-4D03-A706-230513593B8E}"/>
    </a:ext>
  </a:extLst>
</a:theme>
</file>

<file path=ppt/theme/theme4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1112</TotalTime>
  <Words>713</Words>
  <Application>Microsoft Office PowerPoint</Application>
  <PresentationFormat>Широкоэкранный</PresentationFormat>
  <Paragraphs>29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Calibri</vt:lpstr>
      <vt:lpstr>Wingdings</vt:lpstr>
      <vt:lpstr>Arial</vt:lpstr>
      <vt:lpstr>Титульная страница</vt:lpstr>
      <vt:lpstr>Текстовые блоки</vt:lpstr>
      <vt:lpstr>Универсальные блоки - таблицы, рисунки, диаграммы</vt:lpstr>
      <vt:lpstr>Дополнительные блоки</vt:lpstr>
      <vt:lpstr>Теория большого взрыва</vt:lpstr>
      <vt:lpstr>Теория большого взрыва</vt:lpstr>
      <vt:lpstr>Презентация PowerPoint</vt:lpstr>
      <vt:lpstr>Начало звездообразования</vt:lpstr>
      <vt:lpstr>Первые галактики</vt:lpstr>
      <vt:lpstr>Туманность Песочных часов</vt:lpstr>
      <vt:lpstr>Туманность Краба</vt:lpstr>
      <vt:lpstr>Млечный путь</vt:lpstr>
      <vt:lpstr>Что было до большого взрыва</vt:lpstr>
      <vt:lpstr>Загадки теории Большого взрыва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артем мельник</cp:lastModifiedBy>
  <cp:revision>14</cp:revision>
  <dcterms:created xsi:type="dcterms:W3CDTF">2023-06-16T08:15:39Z</dcterms:created>
  <dcterms:modified xsi:type="dcterms:W3CDTF">2024-05-12T10:09:14Z</dcterms:modified>
  <cp:category/>
</cp:coreProperties>
</file>